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2"/>
  </p:notesMasterIdLst>
  <p:sldIdLst>
    <p:sldId id="257" r:id="rId4"/>
    <p:sldId id="260" r:id="rId5"/>
    <p:sldId id="277" r:id="rId6"/>
    <p:sldId id="279" r:id="rId7"/>
    <p:sldId id="280" r:id="rId8"/>
    <p:sldId id="281" r:id="rId9"/>
    <p:sldId id="258" r:id="rId10"/>
    <p:sldId id="263" r:id="rId11"/>
  </p:sldIdLst>
  <p:sldSz cx="12192000" cy="6858000"/>
  <p:notesSz cx="6858000" cy="9144000"/>
  <p:embeddedFontLst>
    <p:embeddedFont>
      <p:font typeface="Open Sans" panose="020B060402020202020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065" autoAdjust="0"/>
  </p:normalViewPr>
  <p:slideViewPr>
    <p:cSldViewPr snapToGrid="0">
      <p:cViewPr varScale="1">
        <p:scale>
          <a:sx n="63" d="100"/>
          <a:sy n="63" d="100"/>
        </p:scale>
        <p:origin x="1426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2.fntdata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76BFB2-30AE-814D-94CB-A878072F21A1}" type="pres">
      <dgm:prSet presAssocID="{F2A0E9C5-A31C-564F-9028-1A142C326F37}" presName="parSh" presStyleLbl="node1" presStyleIdx="0" presStyleCnt="3"/>
      <dgm:spPr/>
      <dgm:t>
        <a:bodyPr/>
        <a:lstStyle/>
        <a:p>
          <a:endParaRPr lang="en-US"/>
        </a:p>
      </dgm:t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336F47-7A01-854B-B682-4DF1D2D387D7}" type="pres">
      <dgm:prSet presAssocID="{FB685E45-516E-1040-97FA-55EDC3D5F703}" presName="sibTrans" presStyleLbl="sibTrans2D1" presStyleIdx="0" presStyleCnt="2"/>
      <dgm:spPr/>
      <dgm:t>
        <a:bodyPr/>
        <a:lstStyle/>
        <a:p>
          <a:endParaRPr lang="en-US"/>
        </a:p>
      </dgm:t>
    </dgm:pt>
    <dgm:pt modelId="{03966749-BEAA-5D4A-88A6-2E48A86BB54A}" type="pres">
      <dgm:prSet presAssocID="{FB685E45-516E-1040-97FA-55EDC3D5F703}" presName="connTx" presStyleLbl="sibTrans2D1" presStyleIdx="0" presStyleCnt="2"/>
      <dgm:spPr/>
      <dgm:t>
        <a:bodyPr/>
        <a:lstStyle/>
        <a:p>
          <a:endParaRPr lang="en-US"/>
        </a:p>
      </dgm:t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01AAE2-2F6F-E941-9448-9281FF4D5158}" type="pres">
      <dgm:prSet presAssocID="{016E273E-567B-7D48-9287-F2AD53931EFF}" presName="parSh" presStyleLbl="node1" presStyleIdx="1" presStyleCnt="3"/>
      <dgm:spPr/>
      <dgm:t>
        <a:bodyPr/>
        <a:lstStyle/>
        <a:p>
          <a:endParaRPr lang="en-US"/>
        </a:p>
      </dgm:t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0A7731-0B40-AB48-8A4D-1301AD3C2796}" type="pres">
      <dgm:prSet presAssocID="{C3B879CB-1DDD-874C-988C-76A7AED5A946}" presName="sibTrans" presStyleLbl="sibTrans2D1" presStyleIdx="1" presStyleCnt="2"/>
      <dgm:spPr/>
      <dgm:t>
        <a:bodyPr/>
        <a:lstStyle/>
        <a:p>
          <a:endParaRPr lang="en-US"/>
        </a:p>
      </dgm:t>
    </dgm:pt>
    <dgm:pt modelId="{9652737A-9D88-414F-B6F6-B2935583BD50}" type="pres">
      <dgm:prSet presAssocID="{C3B879CB-1DDD-874C-988C-76A7AED5A946}" presName="connTx" presStyleLbl="sibTrans2D1" presStyleIdx="1" presStyleCnt="2"/>
      <dgm:spPr/>
      <dgm:t>
        <a:bodyPr/>
        <a:lstStyle/>
        <a:p>
          <a:endParaRPr lang="en-US"/>
        </a:p>
      </dgm:t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9BA441-39B0-B343-B752-120EFF3B3112}" type="pres">
      <dgm:prSet presAssocID="{8BE37492-5279-1C4F-87DC-B50AAAEFF2A8}" presName="parSh" presStyleLbl="node1" presStyleIdx="2" presStyleCnt="3"/>
      <dgm:spPr/>
      <dgm:t>
        <a:bodyPr/>
        <a:lstStyle/>
        <a:p>
          <a:endParaRPr lang="en-US"/>
        </a:p>
      </dgm:t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76BFB2-30AE-814D-94CB-A878072F21A1}" type="pres">
      <dgm:prSet presAssocID="{F2A0E9C5-A31C-564F-9028-1A142C326F37}" presName="parSh" presStyleLbl="node1" presStyleIdx="0" presStyleCnt="3"/>
      <dgm:spPr/>
      <dgm:t>
        <a:bodyPr/>
        <a:lstStyle/>
        <a:p>
          <a:endParaRPr lang="en-US"/>
        </a:p>
      </dgm:t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336F47-7A01-854B-B682-4DF1D2D387D7}" type="pres">
      <dgm:prSet presAssocID="{FB685E45-516E-1040-97FA-55EDC3D5F703}" presName="sibTrans" presStyleLbl="sibTrans2D1" presStyleIdx="0" presStyleCnt="2"/>
      <dgm:spPr/>
      <dgm:t>
        <a:bodyPr/>
        <a:lstStyle/>
        <a:p>
          <a:endParaRPr lang="en-US"/>
        </a:p>
      </dgm:t>
    </dgm:pt>
    <dgm:pt modelId="{03966749-BEAA-5D4A-88A6-2E48A86BB54A}" type="pres">
      <dgm:prSet presAssocID="{FB685E45-516E-1040-97FA-55EDC3D5F703}" presName="connTx" presStyleLbl="sibTrans2D1" presStyleIdx="0" presStyleCnt="2"/>
      <dgm:spPr/>
      <dgm:t>
        <a:bodyPr/>
        <a:lstStyle/>
        <a:p>
          <a:endParaRPr lang="en-US"/>
        </a:p>
      </dgm:t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01AAE2-2F6F-E941-9448-9281FF4D5158}" type="pres">
      <dgm:prSet presAssocID="{016E273E-567B-7D48-9287-F2AD53931EFF}" presName="parSh" presStyleLbl="node1" presStyleIdx="1" presStyleCnt="3"/>
      <dgm:spPr/>
      <dgm:t>
        <a:bodyPr/>
        <a:lstStyle/>
        <a:p>
          <a:endParaRPr lang="en-US"/>
        </a:p>
      </dgm:t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0A7731-0B40-AB48-8A4D-1301AD3C2796}" type="pres">
      <dgm:prSet presAssocID="{C3B879CB-1DDD-874C-988C-76A7AED5A946}" presName="sibTrans" presStyleLbl="sibTrans2D1" presStyleIdx="1" presStyleCnt="2"/>
      <dgm:spPr/>
      <dgm:t>
        <a:bodyPr/>
        <a:lstStyle/>
        <a:p>
          <a:endParaRPr lang="en-US"/>
        </a:p>
      </dgm:t>
    </dgm:pt>
    <dgm:pt modelId="{9652737A-9D88-414F-B6F6-B2935583BD50}" type="pres">
      <dgm:prSet presAssocID="{C3B879CB-1DDD-874C-988C-76A7AED5A946}" presName="connTx" presStyleLbl="sibTrans2D1" presStyleIdx="1" presStyleCnt="2"/>
      <dgm:spPr/>
      <dgm:t>
        <a:bodyPr/>
        <a:lstStyle/>
        <a:p>
          <a:endParaRPr lang="en-US"/>
        </a:p>
      </dgm:t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9BA441-39B0-B343-B752-120EFF3B3112}" type="pres">
      <dgm:prSet presAssocID="{8BE37492-5279-1C4F-87DC-B50AAAEFF2A8}" presName="parSh" presStyleLbl="node1" presStyleIdx="2" presStyleCnt="3"/>
      <dgm:spPr/>
      <dgm:t>
        <a:bodyPr/>
        <a:lstStyle/>
        <a:p>
          <a:endParaRPr lang="en-US"/>
        </a:p>
      </dgm:t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76BFB2-30AE-814D-94CB-A878072F21A1}" type="pres">
      <dgm:prSet presAssocID="{F2A0E9C5-A31C-564F-9028-1A142C326F37}" presName="parSh" presStyleLbl="node1" presStyleIdx="0" presStyleCnt="3"/>
      <dgm:spPr/>
      <dgm:t>
        <a:bodyPr/>
        <a:lstStyle/>
        <a:p>
          <a:endParaRPr lang="en-US"/>
        </a:p>
      </dgm:t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336F47-7A01-854B-B682-4DF1D2D387D7}" type="pres">
      <dgm:prSet presAssocID="{FB685E45-516E-1040-97FA-55EDC3D5F703}" presName="sibTrans" presStyleLbl="sibTrans2D1" presStyleIdx="0" presStyleCnt="2"/>
      <dgm:spPr/>
      <dgm:t>
        <a:bodyPr/>
        <a:lstStyle/>
        <a:p>
          <a:endParaRPr lang="en-US"/>
        </a:p>
      </dgm:t>
    </dgm:pt>
    <dgm:pt modelId="{03966749-BEAA-5D4A-88A6-2E48A86BB54A}" type="pres">
      <dgm:prSet presAssocID="{FB685E45-516E-1040-97FA-55EDC3D5F703}" presName="connTx" presStyleLbl="sibTrans2D1" presStyleIdx="0" presStyleCnt="2"/>
      <dgm:spPr/>
      <dgm:t>
        <a:bodyPr/>
        <a:lstStyle/>
        <a:p>
          <a:endParaRPr lang="en-US"/>
        </a:p>
      </dgm:t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01AAE2-2F6F-E941-9448-9281FF4D5158}" type="pres">
      <dgm:prSet presAssocID="{016E273E-567B-7D48-9287-F2AD53931EFF}" presName="parSh" presStyleLbl="node1" presStyleIdx="1" presStyleCnt="3"/>
      <dgm:spPr/>
      <dgm:t>
        <a:bodyPr/>
        <a:lstStyle/>
        <a:p>
          <a:endParaRPr lang="en-US"/>
        </a:p>
      </dgm:t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0A7731-0B40-AB48-8A4D-1301AD3C2796}" type="pres">
      <dgm:prSet presAssocID="{C3B879CB-1DDD-874C-988C-76A7AED5A946}" presName="sibTrans" presStyleLbl="sibTrans2D1" presStyleIdx="1" presStyleCnt="2"/>
      <dgm:spPr/>
      <dgm:t>
        <a:bodyPr/>
        <a:lstStyle/>
        <a:p>
          <a:endParaRPr lang="en-US"/>
        </a:p>
      </dgm:t>
    </dgm:pt>
    <dgm:pt modelId="{9652737A-9D88-414F-B6F6-B2935583BD50}" type="pres">
      <dgm:prSet presAssocID="{C3B879CB-1DDD-874C-988C-76A7AED5A946}" presName="connTx" presStyleLbl="sibTrans2D1" presStyleIdx="1" presStyleCnt="2"/>
      <dgm:spPr/>
      <dgm:t>
        <a:bodyPr/>
        <a:lstStyle/>
        <a:p>
          <a:endParaRPr lang="en-US"/>
        </a:p>
      </dgm:t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9BA441-39B0-B343-B752-120EFF3B3112}" type="pres">
      <dgm:prSet presAssocID="{8BE37492-5279-1C4F-87DC-B50AAAEFF2A8}" presName="parSh" presStyleLbl="node1" presStyleIdx="2" presStyleCnt="3"/>
      <dgm:spPr/>
      <dgm:t>
        <a:bodyPr/>
        <a:lstStyle/>
        <a:p>
          <a:endParaRPr lang="en-US"/>
        </a:p>
      </dgm:t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131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84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761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83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6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079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Usage</a:t>
            </a:r>
            <a:br>
              <a:rPr lang="en-US" dirty="0" smtClean="0"/>
            </a:br>
            <a:r>
              <a:rPr lang="en-US" dirty="0" smtClean="0"/>
              <a:t>at Futures Sport and</a:t>
            </a:r>
            <a:br>
              <a:rPr lang="en-US" dirty="0" smtClean="0"/>
            </a:br>
            <a:r>
              <a:rPr lang="en-US" dirty="0" smtClean="0"/>
              <a:t>Entertainment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Chris Felstead</a:t>
            </a:r>
          </a:p>
          <a:p>
            <a:r>
              <a:rPr lang="en-US" dirty="0" smtClean="0"/>
              <a:t>Lead Software Engineer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are we?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work with the world's most famous clubs, federations and sponsors.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We use proprietary in-house software and analytical techniques to track assets and exposure for rights holders and sponsors.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690"/>
            <a:ext cx="10515600" cy="1325563"/>
          </a:xfrm>
        </p:spPr>
        <p:txBody>
          <a:bodyPr/>
          <a:lstStyle/>
          <a:p>
            <a:r>
              <a:rPr lang="en-GB" dirty="0"/>
              <a:t>How Do We Use Machine Learning?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042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order for us to provide an accurate value of a sponsorship, we need accurate data. The best way of achieving this, is to process footage from a sports event and track the sponsors, physical surface, location on the screen and time on the screen</a:t>
            </a:r>
            <a:r>
              <a:rPr lang="en-GB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732" y="3879531"/>
            <a:ext cx="2808445" cy="15730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4732" y="2017298"/>
            <a:ext cx="2808445" cy="157923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0829" y="3061377"/>
            <a:ext cx="2816551" cy="15730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88180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690"/>
            <a:ext cx="10515600" cy="1325563"/>
          </a:xfrm>
        </p:spPr>
        <p:txBody>
          <a:bodyPr/>
          <a:lstStyle/>
          <a:p>
            <a:r>
              <a:rPr lang="en-GB" dirty="0" smtClean="0"/>
              <a:t>Footage Analysis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76004"/>
            <a:ext cx="1458958" cy="1458958"/>
          </a:xfrm>
          <a:prstGeom prst="rect">
            <a:avLst/>
          </a:prstGeom>
        </p:spPr>
      </p:pic>
      <p:pic>
        <p:nvPicPr>
          <p:cNvPr id="9" name="Picture 2" descr="Custom Vision | Microsoft Power Automat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865916"/>
            <a:ext cx="1458958" cy="145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540148" y="1812986"/>
            <a:ext cx="74879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Computer Vision </a:t>
            </a:r>
            <a:r>
              <a:rPr lang="en-GB" sz="2800" dirty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(specifically the Read </a:t>
            </a:r>
            <a:r>
              <a:rPr lang="en-GB" sz="2800" dirty="0" smtClean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API)</a:t>
            </a:r>
          </a:p>
          <a:p>
            <a:r>
              <a:rPr lang="en-GB" sz="2800" dirty="0" smtClean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could </a:t>
            </a:r>
            <a:r>
              <a:rPr lang="en-GB" sz="2800" dirty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return a simple dataset quickly </a:t>
            </a:r>
            <a:r>
              <a:rPr lang="en-GB" sz="2800" dirty="0" smtClean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with</a:t>
            </a:r>
          </a:p>
          <a:p>
            <a:r>
              <a:rPr lang="en-GB" sz="2800" dirty="0" smtClean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 </a:t>
            </a:r>
            <a:r>
              <a:rPr lang="en-GB" sz="2800" dirty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need for training</a:t>
            </a:r>
            <a:r>
              <a:rPr lang="en-GB" sz="2800" dirty="0" smtClean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.</a:t>
            </a:r>
            <a:endParaRPr lang="en-GB" sz="2800" dirty="0">
              <a:solidFill>
                <a:schemeClr val="tx2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40148" y="3687454"/>
            <a:ext cx="81831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Custom Vision</a:t>
            </a:r>
          </a:p>
          <a:p>
            <a:r>
              <a:rPr lang="en-GB" sz="2800" dirty="0" smtClean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provides </a:t>
            </a:r>
            <a:r>
              <a:rPr lang="en-GB" sz="2800" dirty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us additional capabilities such as </a:t>
            </a:r>
            <a:r>
              <a:rPr lang="en-GB" sz="2800" dirty="0" smtClean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detecting the </a:t>
            </a:r>
            <a:r>
              <a:rPr lang="en-GB" sz="2800" dirty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sponsorship surface </a:t>
            </a:r>
            <a:r>
              <a:rPr lang="en-GB" sz="2800" dirty="0" smtClean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and identifying logos </a:t>
            </a:r>
            <a:r>
              <a:rPr lang="en-GB" sz="2800" dirty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that are not textural in nature</a:t>
            </a:r>
            <a:r>
              <a:rPr lang="en-GB" sz="2800" dirty="0" smtClean="0">
                <a:solidFill>
                  <a:schemeClr val="tx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.</a:t>
            </a:r>
            <a:endParaRPr lang="en-GB" sz="2800" dirty="0">
              <a:solidFill>
                <a:schemeClr val="tx2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94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690"/>
            <a:ext cx="10515600" cy="1325563"/>
          </a:xfrm>
        </p:spPr>
        <p:txBody>
          <a:bodyPr/>
          <a:lstStyle/>
          <a:p>
            <a:r>
              <a:rPr lang="en-GB" dirty="0"/>
              <a:t>So, Where </a:t>
            </a:r>
            <a:r>
              <a:rPr lang="en-GB" dirty="0" smtClean="0"/>
              <a:t>Does </a:t>
            </a:r>
            <a:r>
              <a:rPr lang="en-GB" dirty="0"/>
              <a:t>ML.NET Come In?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233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</a:t>
            </a:r>
            <a:r>
              <a:rPr lang="en-GB" dirty="0" smtClean="0"/>
              <a:t>instances where </a:t>
            </a:r>
            <a:r>
              <a:rPr lang="en-GB" dirty="0"/>
              <a:t>we have</a:t>
            </a:r>
            <a:br>
              <a:rPr lang="en-GB" dirty="0"/>
            </a:br>
            <a:endParaRPr lang="en-GB" dirty="0"/>
          </a:p>
          <a:p>
            <a:pPr marL="285750" indent="-285750"/>
            <a:r>
              <a:rPr lang="en-GB" dirty="0"/>
              <a:t>A small model with </a:t>
            </a:r>
            <a:r>
              <a:rPr lang="en-GB" dirty="0" smtClean="0"/>
              <a:t>only a </a:t>
            </a:r>
            <a:r>
              <a:rPr lang="en-GB" dirty="0"/>
              <a:t>few </a:t>
            </a:r>
            <a:r>
              <a:rPr lang="en-GB" dirty="0" smtClean="0"/>
              <a:t>tags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  <a:p>
            <a:pPr marL="285750" indent="-285750"/>
            <a:r>
              <a:rPr lang="en-GB" dirty="0"/>
              <a:t>A static model with </a:t>
            </a:r>
            <a:r>
              <a:rPr lang="en-GB" dirty="0" smtClean="0"/>
              <a:t>not </a:t>
            </a:r>
            <a:r>
              <a:rPr lang="en-GB" dirty="0"/>
              <a:t>many changes</a:t>
            </a:r>
            <a:br>
              <a:rPr lang="en-GB" dirty="0"/>
            </a:br>
            <a:endParaRPr lang="en-GB" dirty="0"/>
          </a:p>
          <a:p>
            <a:pPr marL="285750" indent="-285750"/>
            <a:r>
              <a:rPr lang="en-GB" dirty="0"/>
              <a:t>A large number of images that will contain no results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7374" y="1825625"/>
            <a:ext cx="3216426" cy="39046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/>
          <p:cNvSpPr/>
          <p:nvPr/>
        </p:nvSpPr>
        <p:spPr>
          <a:xfrm>
            <a:off x="8646772" y="3478285"/>
            <a:ext cx="704492" cy="11546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470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690"/>
            <a:ext cx="10515600" cy="1325563"/>
          </a:xfrm>
        </p:spPr>
        <p:txBody>
          <a:bodyPr/>
          <a:lstStyle/>
          <a:p>
            <a:r>
              <a:rPr lang="en-GB" dirty="0"/>
              <a:t>So, </a:t>
            </a:r>
            <a:r>
              <a:rPr lang="en-GB"/>
              <a:t>Where </a:t>
            </a:r>
            <a:r>
              <a:rPr lang="en-GB" smtClean="0"/>
              <a:t>Does </a:t>
            </a:r>
            <a:r>
              <a:rPr lang="en-GB" dirty="0"/>
              <a:t>ML.NET Come In?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>
                <a:solidFill>
                  <a:srgbClr val="5C2D91"/>
                </a:solidFill>
              </a:rPr>
              <a:t>ML.NET</a:t>
            </a:r>
            <a:r>
              <a:rPr lang="en-GB" dirty="0"/>
              <a:t> gives us the opportunity to export the model created and trained through Custom Vision and process it </a:t>
            </a:r>
            <a:r>
              <a:rPr lang="en-GB" dirty="0" smtClean="0"/>
              <a:t>wherever it </a:t>
            </a:r>
            <a:r>
              <a:rPr lang="en-GB" dirty="0"/>
              <a:t>is most cost effective for us</a:t>
            </a:r>
            <a:r>
              <a:rPr lang="en-GB" dirty="0" smtClean="0"/>
              <a:t>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It also gives us the capability to upload our trained models to our clients web portals and </a:t>
            </a:r>
            <a:r>
              <a:rPr lang="en-GB" dirty="0" smtClean="0"/>
              <a:t>have them send us images </a:t>
            </a:r>
            <a:r>
              <a:rPr lang="en-GB" dirty="0"/>
              <a:t>for </a:t>
            </a:r>
            <a:r>
              <a:rPr lang="en-GB" dirty="0" smtClean="0"/>
              <a:t>analysis </a:t>
            </a:r>
            <a:r>
              <a:rPr lang="en-GB" dirty="0"/>
              <a:t>and </a:t>
            </a:r>
            <a:r>
              <a:rPr lang="en-GB" dirty="0" smtClean="0"/>
              <a:t>reporting on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888" y="4742855"/>
            <a:ext cx="5391912" cy="173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843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Let's see an exported model in 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276</Words>
  <Application>Microsoft Office PowerPoint</Application>
  <PresentationFormat>Widescreen</PresentationFormat>
  <Paragraphs>32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Open Sans</vt:lpstr>
      <vt:lpstr>Calibri</vt:lpstr>
      <vt:lpstr>Arial</vt:lpstr>
      <vt:lpstr>Consolas</vt:lpstr>
      <vt:lpstr>1_Office Theme</vt:lpstr>
      <vt:lpstr>3_Office Theme</vt:lpstr>
      <vt:lpstr>2_Office Theme</vt:lpstr>
      <vt:lpstr>Machine Learning Usage at Futures Sport and Entertainment</vt:lpstr>
      <vt:lpstr>Who are we?</vt:lpstr>
      <vt:lpstr>How Do We Use Machine Learning?</vt:lpstr>
      <vt:lpstr>Footage Analysis</vt:lpstr>
      <vt:lpstr>So, Where Does ML.NET Come In?</vt:lpstr>
      <vt:lpstr>So, Where Does ML.NET Come In?</vt:lpstr>
      <vt:lpstr>Demo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Felstead, Chris (LDN-FSE)</cp:lastModifiedBy>
  <cp:revision>14</cp:revision>
  <dcterms:created xsi:type="dcterms:W3CDTF">2020-08-18T20:47:27Z</dcterms:created>
  <dcterms:modified xsi:type="dcterms:W3CDTF">2020-11-17T08:07:09Z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